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058400" cx="18288000"/>
  <p:notesSz cx="6858000" cy="9144000"/>
  <p:embeddedFontLst>
    <p:embeddedFont>
      <p:font typeface="Rubik Medium"/>
      <p:regular r:id="rId24"/>
      <p:bold r:id="rId25"/>
      <p:italic r:id="rId26"/>
      <p:boldItalic r:id="rId27"/>
    </p:embeddedFont>
    <p:embeddedFont>
      <p:font typeface="Space Mono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ubik Light"/>
      <p:regular r:id="rId36"/>
      <p:bold r:id="rId37"/>
      <p:italic r:id="rId38"/>
      <p:boldItalic r:id="rId39"/>
    </p:embeddedFont>
    <p:embeddedFont>
      <p:font typeface="Inter"/>
      <p:regular r:id="rId40"/>
      <p:bold r:id="rId41"/>
    </p:embeddedFont>
    <p:embeddedFont>
      <p:font typeface="Space Grotesk Medium"/>
      <p:regular r:id="rId42"/>
      <p:bold r:id="rId43"/>
    </p:embeddedFont>
    <p:embeddedFont>
      <p:font typeface="Rubik SemiBold"/>
      <p:regular r:id="rId44"/>
      <p:bold r:id="rId45"/>
      <p:italic r:id="rId46"/>
      <p:boldItalic r:id="rId47"/>
    </p:embeddedFont>
    <p:embeddedFont>
      <p:font typeface="Rubik"/>
      <p:regular r:id="rId48"/>
      <p:bold r:id="rId49"/>
      <p:italic r:id="rId50"/>
      <p:boldItalic r:id="rId51"/>
    </p:embeddedFont>
    <p:embeddedFont>
      <p:font typeface="Roboto Mono"/>
      <p:regular r:id="rId52"/>
      <p:bold r:id="rId53"/>
      <p:italic r:id="rId54"/>
      <p:boldItalic r:id="rId55"/>
    </p:embeddedFont>
    <p:embeddedFont>
      <p:font typeface="Inter Medium"/>
      <p:regular r:id="rId56"/>
      <p:bold r:id="rId57"/>
    </p:embeddedFont>
    <p:embeddedFont>
      <p:font typeface="Space Grotesk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812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812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42" Type="http://schemas.openxmlformats.org/officeDocument/2006/relationships/font" Target="fonts/SpaceGroteskMedium-regular.fntdata"/><Relationship Id="rId41" Type="http://schemas.openxmlformats.org/officeDocument/2006/relationships/font" Target="fonts/Inter-bold.fntdata"/><Relationship Id="rId44" Type="http://schemas.openxmlformats.org/officeDocument/2006/relationships/font" Target="fonts/RubikSemiBold-regular.fntdata"/><Relationship Id="rId43" Type="http://schemas.openxmlformats.org/officeDocument/2006/relationships/font" Target="fonts/SpaceGroteskMedium-bold.fntdata"/><Relationship Id="rId46" Type="http://schemas.openxmlformats.org/officeDocument/2006/relationships/font" Target="fonts/RubikSemiBold-italic.fntdata"/><Relationship Id="rId45" Type="http://schemas.openxmlformats.org/officeDocument/2006/relationships/font" Target="fonts/Rubik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ubik-regular.fntdata"/><Relationship Id="rId47" Type="http://schemas.openxmlformats.org/officeDocument/2006/relationships/font" Target="fonts/RubikSemiBold-boldItalic.fntdata"/><Relationship Id="rId49" Type="http://schemas.openxmlformats.org/officeDocument/2006/relationships/font" Target="fonts/Rubi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aceMono-boldItalic.fntdata"/><Relationship Id="rId30" Type="http://schemas.openxmlformats.org/officeDocument/2006/relationships/font" Target="fonts/SpaceMono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RubikLight-bold.fntdata"/><Relationship Id="rId36" Type="http://schemas.openxmlformats.org/officeDocument/2006/relationships/font" Target="fonts/RubikLight-regular.fntdata"/><Relationship Id="rId39" Type="http://schemas.openxmlformats.org/officeDocument/2006/relationships/font" Target="fonts/RubikLight-boldItalic.fntdata"/><Relationship Id="rId38" Type="http://schemas.openxmlformats.org/officeDocument/2006/relationships/font" Target="fonts/Rubik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ubikMedium-regular.fntdata"/><Relationship Id="rId23" Type="http://schemas.openxmlformats.org/officeDocument/2006/relationships/slide" Target="slides/slide18.xml"/><Relationship Id="rId26" Type="http://schemas.openxmlformats.org/officeDocument/2006/relationships/font" Target="fonts/RubikMedium-italic.fntdata"/><Relationship Id="rId25" Type="http://schemas.openxmlformats.org/officeDocument/2006/relationships/font" Target="fonts/RubikMedium-bold.fntdata"/><Relationship Id="rId28" Type="http://schemas.openxmlformats.org/officeDocument/2006/relationships/font" Target="fonts/SpaceMono-regular.fntdata"/><Relationship Id="rId27" Type="http://schemas.openxmlformats.org/officeDocument/2006/relationships/font" Target="fonts/RubikMedium-boldItalic.fntdata"/><Relationship Id="rId29" Type="http://schemas.openxmlformats.org/officeDocument/2006/relationships/font" Target="fonts/SpaceMono-bold.fntdata"/><Relationship Id="rId51" Type="http://schemas.openxmlformats.org/officeDocument/2006/relationships/font" Target="fonts/Rubik-boldItalic.fntdata"/><Relationship Id="rId50" Type="http://schemas.openxmlformats.org/officeDocument/2006/relationships/font" Target="fonts/Rubik-italic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8.xml"/><Relationship Id="rId57" Type="http://schemas.openxmlformats.org/officeDocument/2006/relationships/font" Target="fonts/InterMedium-bold.fntdata"/><Relationship Id="rId12" Type="http://schemas.openxmlformats.org/officeDocument/2006/relationships/slide" Target="slides/slide7.xml"/><Relationship Id="rId56" Type="http://schemas.openxmlformats.org/officeDocument/2006/relationships/font" Target="fonts/InterMedium-regular.fntdata"/><Relationship Id="rId15" Type="http://schemas.openxmlformats.org/officeDocument/2006/relationships/slide" Target="slides/slide10.xml"/><Relationship Id="rId59" Type="http://schemas.openxmlformats.org/officeDocument/2006/relationships/font" Target="fonts/SpaceGrotesk-bold.fntdata"/><Relationship Id="rId14" Type="http://schemas.openxmlformats.org/officeDocument/2006/relationships/slide" Target="slides/slide9.xml"/><Relationship Id="rId58" Type="http://schemas.openxmlformats.org/officeDocument/2006/relationships/font" Target="fonts/SpaceGrotesk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33803880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338038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9a024f88c_0_211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9a024f88c_0_2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9a024f88c_0_212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9a024f88c_0_2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9a024f88c_0_213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9a024f88c_0_2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dedd35c85_0_682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dedd35c85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the activity before the brainstorm: </a:t>
            </a:r>
            <a:r>
              <a:rPr lang="en"/>
              <a:t>Ask participants to frame their own agent information journeys and share it with the room.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in chat or shout out!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fad29b019_0_203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dfad29b01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Recommended duration: </a:t>
            </a:r>
            <a:r>
              <a:rPr lang="en"/>
              <a:t>12 minutes (2 minutes per AIJ)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Pro-tip: </a:t>
            </a:r>
            <a:r>
              <a:rPr lang="en"/>
              <a:t>When framing scopes, consider starting with a high level question, followed by a question that seeks evidence, and another that seeks rationale.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fad29b019_0_214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fad29b01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Recommended duration: </a:t>
            </a:r>
            <a:r>
              <a:rPr lang="en">
                <a:solidFill>
                  <a:schemeClr val="dk1"/>
                </a:solidFill>
              </a:rPr>
              <a:t>15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Pro-tip: </a:t>
            </a:r>
            <a:r>
              <a:rPr lang="en">
                <a:solidFill>
                  <a:schemeClr val="dk1"/>
                </a:solidFill>
              </a:rPr>
              <a:t>Cluster-as-you-share. Once everyone has had an opportunity to add their AIJs, discuss each cluster and look for ways to consolidate the cluster into a couple of representative AIJs.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How: </a:t>
            </a:r>
            <a:r>
              <a:rPr lang="en">
                <a:solidFill>
                  <a:schemeClr val="dk1"/>
                </a:solidFill>
              </a:rPr>
              <a:t>Volunteer</a:t>
            </a:r>
            <a:r>
              <a:rPr lang="en">
                <a:solidFill>
                  <a:schemeClr val="dk1"/>
                </a:solidFill>
              </a:rPr>
              <a:t> a participant to share </a:t>
            </a:r>
            <a:r>
              <a:rPr lang="en">
                <a:solidFill>
                  <a:schemeClr val="dk1"/>
                </a:solidFill>
              </a:rPr>
              <a:t>their</a:t>
            </a:r>
            <a:r>
              <a:rPr lang="en">
                <a:solidFill>
                  <a:schemeClr val="dk1"/>
                </a:solidFill>
              </a:rPr>
              <a:t> AIJs and place them on this slide to get the conversation going. Use this as a </a:t>
            </a:r>
            <a:r>
              <a:rPr lang="en">
                <a:solidFill>
                  <a:schemeClr val="dk1"/>
                </a:solidFill>
              </a:rPr>
              <a:t>starting</a:t>
            </a:r>
            <a:r>
              <a:rPr lang="en">
                <a:solidFill>
                  <a:schemeClr val="dk1"/>
                </a:solidFill>
              </a:rPr>
              <a:t> point for other participants to share their AIJs and add them to the slide to create clusters.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Once everyone has shared their AIJs, discuss each cluster and look for ways to consolidate them into a framing that can be used to solicit information.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fad29b019_0_58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fad29b019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4833803880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48338038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4833803880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48338038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42cba2ce_1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42cba2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e635ca8b5_0_48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e635ca8b5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fad29b019_0_195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fad29b01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4d63d281d_0_317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4d63d281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f925bcc07_0_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f925bcc0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9a024f88c_0_2086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9a024f88c_0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Perspectives: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Agents engage with transparency reports with nuance – they see datasets and models with different perspectives, guided by their roles, agendas, tasks, foundations and frameworks from their experience and communities.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Lenses: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Each agent comes to a transparency card with their own lenses – aspects of a dataset that will help them make a decision. They look for information which supports or negates a lens, and will often evaluate the usefulness of transparency reports through lenses.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Scopes: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Scopes, like field glasses with varying focal lengths, are questions of different specificity that agents ask in order to learn things about a dataset. As an agent gets an answer to a scope, they get one step closer to forming a lens- based understanding of the dataset.</a:t>
            </a:r>
            <a:endParaRPr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f925bcc07_0_2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f925bcc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f925bcc07_0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f925bcc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type="title"/>
          </p:nvPr>
        </p:nvSpPr>
        <p:spPr>
          <a:xfrm>
            <a:off x="685800" y="679700"/>
            <a:ext cx="16916400" cy="86928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As </a:t>
            </a:r>
            <a:r>
              <a:rPr lang="en" sz="3600">
                <a:solidFill>
                  <a:schemeClr val="dk2"/>
                </a:solidFill>
              </a:rPr>
              <a:t>a(n)</a:t>
            </a:r>
            <a:r>
              <a:rPr lang="en" sz="3600">
                <a:solidFill>
                  <a:schemeClr val="dk2"/>
                </a:solidFill>
              </a:rPr>
              <a:t> </a:t>
            </a:r>
            <a:r>
              <a:rPr lang="en" sz="3600" u="sng">
                <a:solidFill>
                  <a:srgbClr val="19BA9B"/>
                </a:solidFill>
              </a:rPr>
              <a:t>data analyst</a:t>
            </a:r>
            <a:r>
              <a:rPr lang="en" sz="3600">
                <a:solidFill>
                  <a:schemeClr val="dk2"/>
                </a:solidFill>
              </a:rPr>
              <a:t>, </a:t>
            </a:r>
            <a:br>
              <a:rPr lang="en" sz="3600">
                <a:solidFill>
                  <a:schemeClr val="dk2"/>
                </a:solidFill>
              </a:rPr>
            </a:br>
            <a:r>
              <a:rPr lang="en" sz="3600">
                <a:solidFill>
                  <a:schemeClr val="dk2"/>
                </a:solidFill>
              </a:rPr>
              <a:t>I want to know </a:t>
            </a:r>
            <a:r>
              <a:rPr lang="en" sz="3600" u="sng">
                <a:solidFill>
                  <a:srgbClr val="56B900"/>
                </a:solidFill>
              </a:rPr>
              <a:t>the structure of the dataset</a:t>
            </a:r>
            <a:r>
              <a:rPr lang="en" sz="3600">
                <a:solidFill>
                  <a:schemeClr val="dk2"/>
                </a:solidFill>
              </a:rPr>
              <a:t>, so I ask…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600">
                <a:solidFill>
                  <a:srgbClr val="FF6554"/>
                </a:solidFill>
              </a:rPr>
              <a:t>… what is the data format?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what is </a:t>
            </a:r>
            <a:r>
              <a:rPr lang="en" sz="3600">
                <a:solidFill>
                  <a:srgbClr val="FF6554"/>
                </a:solidFill>
              </a:rPr>
              <a:t>modality of</a:t>
            </a:r>
            <a:r>
              <a:rPr b="0" lang="en" sz="3600">
                <a:solidFill>
                  <a:srgbClr val="FF6554"/>
                </a:solidFill>
              </a:rPr>
              <a:t> the dataset?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how many features are there in the dataset?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how many features are engineered?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which features are strongly correlated?</a:t>
            </a:r>
            <a:br>
              <a:rPr lang="en" sz="3600">
                <a:solidFill>
                  <a:srgbClr val="FF6554"/>
                </a:solidFill>
              </a:rPr>
            </a:br>
            <a:r>
              <a:rPr lang="en" sz="3600">
                <a:solidFill>
                  <a:srgbClr val="FF6554"/>
                </a:solidFill>
              </a:rPr>
              <a:t>… if there are any dependencies in the structure?</a:t>
            </a:r>
            <a:endParaRPr sz="3600">
              <a:solidFill>
                <a:srgbClr val="FF6554"/>
              </a:solidFill>
            </a:endParaRPr>
          </a:p>
        </p:txBody>
      </p:sp>
      <p:sp>
        <p:nvSpPr>
          <p:cNvPr id="376" name="Google Shape;376;p54"/>
          <p:cNvSpPr/>
          <p:nvPr/>
        </p:nvSpPr>
        <p:spPr>
          <a:xfrm>
            <a:off x="8907440" y="1902608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EFFFD3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00933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lens</a:t>
            </a:r>
            <a:r>
              <a:rPr lang="en" sz="2800">
                <a:solidFill>
                  <a:srgbClr val="4253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77" name="Google Shape;377;p54"/>
          <p:cNvSpPr/>
          <p:nvPr/>
        </p:nvSpPr>
        <p:spPr>
          <a:xfrm>
            <a:off x="12097490" y="7116694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FFEBE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scopes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78" name="Google Shape;378;p54"/>
          <p:cNvSpPr/>
          <p:nvPr/>
        </p:nvSpPr>
        <p:spPr>
          <a:xfrm>
            <a:off x="2979175" y="1176289"/>
            <a:ext cx="3000000" cy="650100"/>
          </a:xfrm>
          <a:prstGeom prst="roundRect">
            <a:avLst>
              <a:gd fmla="val 16667" name="adj"/>
            </a:avLst>
          </a:prstGeom>
          <a:solidFill>
            <a:srgbClr val="E0FFF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perspective</a:t>
            </a:r>
            <a:endParaRPr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14092025" y="0"/>
            <a:ext cx="1953600" cy="1212450"/>
          </a:xfrm>
          <a:prstGeom prst="flowChartOffpageConnector">
            <a:avLst/>
          </a:prstGeom>
          <a:solidFill>
            <a:srgbClr val="F439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 b="1" sz="2200">
              <a:solidFill>
                <a:srgbClr val="F1F7F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/>
          <p:nvPr>
            <p:ph idx="4294967295" type="title"/>
          </p:nvPr>
        </p:nvSpPr>
        <p:spPr>
          <a:xfrm>
            <a:off x="685800" y="685800"/>
            <a:ext cx="16916400" cy="868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/>
              <a:t>As a(n) </a:t>
            </a:r>
            <a:r>
              <a:rPr lang="en" sz="3600" u="sng">
                <a:solidFill>
                  <a:srgbClr val="19BA9B"/>
                </a:solidFill>
              </a:rPr>
              <a:t>AI designer</a:t>
            </a:r>
            <a:r>
              <a:rPr lang="en" sz="3600"/>
              <a:t>, </a:t>
            </a:r>
            <a:br>
              <a:rPr lang="en" sz="3600"/>
            </a:br>
            <a:r>
              <a:rPr lang="en" sz="3600"/>
              <a:t>I want to know</a:t>
            </a:r>
            <a:r>
              <a:rPr lang="en" sz="3600">
                <a:solidFill>
                  <a:srgbClr val="56B900"/>
                </a:solidFill>
              </a:rPr>
              <a:t> </a:t>
            </a:r>
            <a:r>
              <a:rPr lang="en" sz="3600" u="sng">
                <a:solidFill>
                  <a:srgbClr val="56B900"/>
                </a:solidFill>
              </a:rPr>
              <a:t>about the representation in the dataset</a:t>
            </a:r>
            <a:r>
              <a:rPr lang="en" sz="3600"/>
              <a:t>, so I ask…</a:t>
            </a:r>
            <a:endParaRPr sz="3600"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600">
                <a:solidFill>
                  <a:srgbClr val="FF6554"/>
                </a:solidFill>
              </a:rPr>
              <a:t>… is this data about target users?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does it contain demographic information?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which population groups are represented in the dataset?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what are the most common represented groups?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which groups are minorities in this dataset?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does this data represent users of my product?</a:t>
            </a:r>
            <a:endParaRPr b="0" sz="3600">
              <a:solidFill>
                <a:srgbClr val="FF6554"/>
              </a:solidFill>
            </a:endParaRPr>
          </a:p>
        </p:txBody>
      </p:sp>
      <p:sp>
        <p:nvSpPr>
          <p:cNvPr id="385" name="Google Shape;385;p55"/>
          <p:cNvSpPr/>
          <p:nvPr/>
        </p:nvSpPr>
        <p:spPr>
          <a:xfrm>
            <a:off x="11399040" y="1803445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EFFFD3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00933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lens</a:t>
            </a:r>
            <a:r>
              <a:rPr lang="en" sz="2800">
                <a:solidFill>
                  <a:srgbClr val="4253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86" name="Google Shape;386;p55"/>
          <p:cNvSpPr/>
          <p:nvPr/>
        </p:nvSpPr>
        <p:spPr>
          <a:xfrm>
            <a:off x="13478240" y="7116694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FFEBE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scopes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87" name="Google Shape;387;p55"/>
          <p:cNvSpPr/>
          <p:nvPr/>
        </p:nvSpPr>
        <p:spPr>
          <a:xfrm>
            <a:off x="2979175" y="1176289"/>
            <a:ext cx="3000000" cy="650100"/>
          </a:xfrm>
          <a:prstGeom prst="roundRect">
            <a:avLst>
              <a:gd fmla="val 16667" name="adj"/>
            </a:avLst>
          </a:prstGeom>
          <a:solidFill>
            <a:srgbClr val="E0FFF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perspective</a:t>
            </a:r>
            <a:endParaRPr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88" name="Google Shape;388;p55"/>
          <p:cNvSpPr/>
          <p:nvPr/>
        </p:nvSpPr>
        <p:spPr>
          <a:xfrm>
            <a:off x="14092025" y="0"/>
            <a:ext cx="1953600" cy="1212450"/>
          </a:xfrm>
          <a:prstGeom prst="flowChartOffpageConnector">
            <a:avLst/>
          </a:prstGeom>
          <a:solidFill>
            <a:srgbClr val="F439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 b="1" sz="2200">
              <a:solidFill>
                <a:srgbClr val="F1F7F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idx="4294967295" type="title"/>
          </p:nvPr>
        </p:nvSpPr>
        <p:spPr>
          <a:xfrm>
            <a:off x="685800" y="685798"/>
            <a:ext cx="16916400" cy="8686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/>
              <a:t>As </a:t>
            </a:r>
            <a:r>
              <a:rPr lang="en" sz="3600"/>
              <a:t>a(n)</a:t>
            </a:r>
            <a:r>
              <a:rPr lang="en" sz="3600"/>
              <a:t> </a:t>
            </a:r>
            <a:r>
              <a:rPr lang="en" sz="3600" u="sng">
                <a:solidFill>
                  <a:srgbClr val="19BA9B"/>
                </a:solidFill>
              </a:rPr>
              <a:t>policy aide</a:t>
            </a:r>
            <a:r>
              <a:rPr lang="en" sz="3600"/>
              <a:t>, </a:t>
            </a:r>
            <a:br>
              <a:rPr lang="en" sz="3600"/>
            </a:br>
            <a:r>
              <a:rPr lang="en" sz="3600"/>
              <a:t>I want to know</a:t>
            </a:r>
            <a:r>
              <a:rPr lang="en" sz="3600">
                <a:solidFill>
                  <a:srgbClr val="56B900"/>
                </a:solidFill>
              </a:rPr>
              <a:t> </a:t>
            </a:r>
            <a:r>
              <a:rPr lang="en" sz="3600" u="sng">
                <a:solidFill>
                  <a:srgbClr val="56B900"/>
                </a:solidFill>
              </a:rPr>
              <a:t>how the data might be misused</a:t>
            </a:r>
            <a:r>
              <a:rPr lang="en" sz="3600"/>
              <a:t>, so I ask…</a:t>
            </a:r>
            <a:endParaRPr sz="3600"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600">
                <a:solidFill>
                  <a:srgbClr val="FF6554"/>
                </a:solidFill>
              </a:rPr>
              <a:t>… what was the intended use of the dataset?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what application prompted the dataset creation?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what are known dangerous or risky applications of the dataset?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what is the risk to specific groups?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how do</a:t>
            </a:r>
            <a:r>
              <a:rPr lang="en" sz="3600">
                <a:solidFill>
                  <a:srgbClr val="FF6554"/>
                </a:solidFill>
              </a:rPr>
              <a:t> intended uses of</a:t>
            </a:r>
            <a:r>
              <a:rPr b="0" lang="en" sz="3600">
                <a:solidFill>
                  <a:srgbClr val="FF6554"/>
                </a:solidFill>
              </a:rPr>
              <a:t> this dataset impact constituencies?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how can one ask for recourse?</a:t>
            </a:r>
            <a:br>
              <a:rPr lang="en" sz="3600">
                <a:solidFill>
                  <a:srgbClr val="FF6554"/>
                </a:solidFill>
              </a:rPr>
            </a:br>
            <a:r>
              <a:rPr lang="en" sz="3600">
                <a:solidFill>
                  <a:srgbClr val="FF6554"/>
                </a:solidFill>
              </a:rPr>
              <a:t>… what safety nets can and should be build?</a:t>
            </a:r>
            <a:endParaRPr b="0" sz="3600">
              <a:solidFill>
                <a:srgbClr val="FF6554"/>
              </a:solidFill>
            </a:endParaRPr>
          </a:p>
        </p:txBody>
      </p:sp>
      <p:sp>
        <p:nvSpPr>
          <p:cNvPr id="394" name="Google Shape;394;p56"/>
          <p:cNvSpPr/>
          <p:nvPr/>
        </p:nvSpPr>
        <p:spPr>
          <a:xfrm>
            <a:off x="9341640" y="1574845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EFFFD3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00933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lens</a:t>
            </a:r>
            <a:r>
              <a:rPr lang="en" sz="2800">
                <a:solidFill>
                  <a:srgbClr val="4253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5" name="Google Shape;395;p56"/>
          <p:cNvSpPr/>
          <p:nvPr/>
        </p:nvSpPr>
        <p:spPr>
          <a:xfrm>
            <a:off x="13478240" y="7800169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FFEBE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scopes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6" name="Google Shape;396;p56"/>
          <p:cNvSpPr/>
          <p:nvPr/>
        </p:nvSpPr>
        <p:spPr>
          <a:xfrm>
            <a:off x="3207775" y="947689"/>
            <a:ext cx="3000000" cy="650100"/>
          </a:xfrm>
          <a:prstGeom prst="roundRect">
            <a:avLst>
              <a:gd fmla="val 16667" name="adj"/>
            </a:avLst>
          </a:prstGeom>
          <a:solidFill>
            <a:srgbClr val="E0FFF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perspective</a:t>
            </a:r>
            <a:endParaRPr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7" name="Google Shape;397;p56"/>
          <p:cNvSpPr/>
          <p:nvPr/>
        </p:nvSpPr>
        <p:spPr>
          <a:xfrm>
            <a:off x="14092025" y="0"/>
            <a:ext cx="1953600" cy="1212450"/>
          </a:xfrm>
          <a:prstGeom prst="flowChartOffpageConnector">
            <a:avLst/>
          </a:prstGeom>
          <a:solidFill>
            <a:srgbClr val="F439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 b="1" sz="2200">
              <a:solidFill>
                <a:srgbClr val="F1F7F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idx="4294967295" type="title"/>
          </p:nvPr>
        </p:nvSpPr>
        <p:spPr>
          <a:xfrm>
            <a:off x="669800" y="2234770"/>
            <a:ext cx="16916400" cy="671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" sz="3600"/>
              <a:t>As a(n) </a:t>
            </a:r>
            <a:r>
              <a:rPr lang="en" sz="3600">
                <a:solidFill>
                  <a:srgbClr val="19BA9B"/>
                </a:solidFill>
              </a:rPr>
              <a:t>______________</a:t>
            </a:r>
            <a:r>
              <a:rPr lang="en" sz="3600">
                <a:solidFill>
                  <a:srgbClr val="19BA9B"/>
                </a:solidFill>
              </a:rPr>
              <a:t>_____</a:t>
            </a:r>
            <a:r>
              <a:rPr lang="en" sz="3600">
                <a:solidFill>
                  <a:srgbClr val="19BA9B"/>
                </a:solidFill>
              </a:rPr>
              <a:t>,</a:t>
            </a:r>
            <a:r>
              <a:rPr lang="en" sz="3600"/>
              <a:t> </a:t>
            </a:r>
            <a:br>
              <a:rPr lang="en" sz="3600"/>
            </a:br>
            <a:r>
              <a:rPr lang="en" sz="3600"/>
              <a:t>I want to know </a:t>
            </a:r>
            <a:r>
              <a:rPr lang="en" sz="3600">
                <a:solidFill>
                  <a:srgbClr val="56B900"/>
                </a:solidFill>
              </a:rPr>
              <a:t>______________</a:t>
            </a:r>
            <a:br>
              <a:rPr lang="en" sz="3600">
                <a:solidFill>
                  <a:srgbClr val="56B900"/>
                </a:solidFill>
              </a:rPr>
            </a:br>
            <a:r>
              <a:rPr lang="en" sz="3600">
                <a:solidFill>
                  <a:srgbClr val="56B900"/>
                </a:solidFill>
              </a:rPr>
              <a:t>________________________,</a:t>
            </a:r>
            <a:r>
              <a:rPr lang="en" sz="3600"/>
              <a:t> </a:t>
            </a:r>
            <a:br>
              <a:rPr lang="en" sz="3600"/>
            </a:br>
            <a:r>
              <a:rPr lang="en" sz="3600"/>
              <a:t>so I ask…</a:t>
            </a:r>
            <a:endParaRPr sz="3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0" lang="en" sz="3600">
                <a:solidFill>
                  <a:srgbClr val="FF6554"/>
                </a:solidFill>
              </a:rPr>
              <a:t>… ___________________</a:t>
            </a:r>
            <a:r>
              <a:rPr lang="en" sz="3600">
                <a:solidFill>
                  <a:srgbClr val="FF6554"/>
                </a:solidFill>
              </a:rPr>
              <a:t>_</a:t>
            </a:r>
            <a:r>
              <a:rPr b="0" lang="en" sz="3600">
                <a:solidFill>
                  <a:srgbClr val="FF6554"/>
                </a:solidFill>
              </a:rPr>
              <a:t>__?</a:t>
            </a:r>
            <a:endParaRPr b="0" sz="3600">
              <a:solidFill>
                <a:srgbClr val="6F8D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0" lang="en" sz="3600">
                <a:solidFill>
                  <a:srgbClr val="FF6554"/>
                </a:solidFill>
              </a:rPr>
              <a:t>… ______________________?</a:t>
            </a:r>
            <a:endParaRPr b="0" sz="3600">
              <a:solidFill>
                <a:srgbClr val="6F8D8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0" lang="en" sz="3600">
                <a:solidFill>
                  <a:srgbClr val="FF6554"/>
                </a:solidFill>
              </a:rPr>
              <a:t>… ______________________?</a:t>
            </a:r>
            <a:endParaRPr b="0" sz="3600">
              <a:solidFill>
                <a:srgbClr val="6F8D8E"/>
              </a:solidFill>
            </a:endParaRPr>
          </a:p>
        </p:txBody>
      </p:sp>
      <p:sp>
        <p:nvSpPr>
          <p:cNvPr id="403" name="Google Shape;403;p57"/>
          <p:cNvSpPr txBox="1"/>
          <p:nvPr>
            <p:ph idx="4294967295" type="title"/>
          </p:nvPr>
        </p:nvSpPr>
        <p:spPr>
          <a:xfrm>
            <a:off x="685800" y="681346"/>
            <a:ext cx="169164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" sz="4800">
                <a:solidFill>
                  <a:srgbClr val="F439A0"/>
                </a:solidFill>
              </a:rPr>
              <a:t>Try it yourself</a:t>
            </a:r>
            <a:endParaRPr sz="4800"/>
          </a:p>
        </p:txBody>
      </p:sp>
      <p:sp>
        <p:nvSpPr>
          <p:cNvPr id="404" name="Google Shape;404;p57"/>
          <p:cNvSpPr/>
          <p:nvPr/>
        </p:nvSpPr>
        <p:spPr>
          <a:xfrm>
            <a:off x="13478270" y="6065507"/>
            <a:ext cx="2161800" cy="650100"/>
          </a:xfrm>
          <a:prstGeom prst="roundRect">
            <a:avLst>
              <a:gd fmla="val 16667" name="adj"/>
            </a:avLst>
          </a:prstGeom>
          <a:solidFill>
            <a:srgbClr val="FFEBE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scopes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05" name="Google Shape;405;p57"/>
          <p:cNvSpPr/>
          <p:nvPr/>
        </p:nvSpPr>
        <p:spPr>
          <a:xfrm>
            <a:off x="13478267" y="2207400"/>
            <a:ext cx="3000000" cy="650100"/>
          </a:xfrm>
          <a:prstGeom prst="roundRect">
            <a:avLst>
              <a:gd fmla="val 16667" name="adj"/>
            </a:avLst>
          </a:prstGeom>
          <a:solidFill>
            <a:srgbClr val="E0FFF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perspective</a:t>
            </a:r>
            <a:endParaRPr sz="14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06" name="Google Shape;406;p57"/>
          <p:cNvSpPr/>
          <p:nvPr/>
        </p:nvSpPr>
        <p:spPr>
          <a:xfrm>
            <a:off x="13478261" y="3367392"/>
            <a:ext cx="2161800" cy="650100"/>
          </a:xfrm>
          <a:prstGeom prst="roundRect">
            <a:avLst>
              <a:gd fmla="val 16667" name="adj"/>
            </a:avLst>
          </a:prstGeom>
          <a:solidFill>
            <a:srgbClr val="EFFFD3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00933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lenses</a:t>
            </a:r>
            <a:r>
              <a:rPr lang="en" sz="2800">
                <a:solidFill>
                  <a:srgbClr val="4253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sec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5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 modelling activity. It helps prepare participants for the next brainstorm.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Ask participants to frame their own agent information journeys and share it with the room, by typing or simply speaking.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Your Name:</a:t>
            </a:r>
            <a:r>
              <a:rPr lang="en" sz="3600"/>
              <a:t> Write Top 6 AIJs of your Data Card(s)</a:t>
            </a:r>
            <a:endParaRPr sz="3600"/>
          </a:p>
        </p:txBody>
      </p:sp>
      <p:sp>
        <p:nvSpPr>
          <p:cNvPr id="414" name="Google Shape;414;p58"/>
          <p:cNvSpPr txBox="1"/>
          <p:nvPr/>
        </p:nvSpPr>
        <p:spPr>
          <a:xfrm>
            <a:off x="685800" y="1594100"/>
            <a:ext cx="5504700" cy="365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</a:t>
            </a: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 a [Perspective], I want to know [Lens], so I ask [Scopes]: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Question (Attribute)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Follow up Question (Evidence)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Follow up Question (Rationale)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58"/>
          <p:cNvSpPr txBox="1"/>
          <p:nvPr/>
        </p:nvSpPr>
        <p:spPr>
          <a:xfrm>
            <a:off x="6391639" y="1594100"/>
            <a:ext cx="5504700" cy="365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 [Perspective], I want to know [Lens], so I ask [Scopes]: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58"/>
          <p:cNvSpPr txBox="1"/>
          <p:nvPr/>
        </p:nvSpPr>
        <p:spPr>
          <a:xfrm>
            <a:off x="12097500" y="1594100"/>
            <a:ext cx="5504700" cy="365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 [Perspective], I want to know [Lens], so I ask [Scopes]: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hlink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58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58"/>
          <p:cNvSpPr txBox="1"/>
          <p:nvPr/>
        </p:nvSpPr>
        <p:spPr>
          <a:xfrm>
            <a:off x="685800" y="5507575"/>
            <a:ext cx="5504700" cy="365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 [Perspective], I want to know [Lens], so I ask [Scopes]: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58"/>
          <p:cNvSpPr txBox="1"/>
          <p:nvPr/>
        </p:nvSpPr>
        <p:spPr>
          <a:xfrm>
            <a:off x="6391639" y="5507575"/>
            <a:ext cx="5504700" cy="365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 [Perspective], I want to know [Lens], so I ask [Scopes]: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58"/>
          <p:cNvSpPr txBox="1"/>
          <p:nvPr/>
        </p:nvSpPr>
        <p:spPr>
          <a:xfrm>
            <a:off x="12097500" y="5507575"/>
            <a:ext cx="5504700" cy="365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 As a [Perspective], I want to know [Lens], so I ask [Scopes]: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"/>
              <a:buAutoNum type="arabicPeriod"/>
            </a:pPr>
            <a:r>
              <a:t/>
            </a:r>
            <a:endParaRPr sz="2000">
              <a:solidFill>
                <a:schemeClr val="hlink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58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Duplicate this for each workshop participant. We recommend involve individuals who are representative of these agents when filling this out.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Skip this activity if you’re doing the Lenses &amp; Scopes Brainstorm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ing sessions.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/>
          <p:nvPr/>
        </p:nvSpPr>
        <p:spPr>
          <a:xfrm>
            <a:off x="454625" y="361650"/>
            <a:ext cx="17378700" cy="87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9"/>
          <p:cNvSpPr txBox="1"/>
          <p:nvPr/>
        </p:nvSpPr>
        <p:spPr>
          <a:xfrm>
            <a:off x="4657250" y="4507500"/>
            <a:ext cx="8927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"/>
                <a:ea typeface="Inter"/>
                <a:cs typeface="Inter"/>
                <a:sym typeface="Inter"/>
              </a:rPr>
              <a:t>Cluster your AIJs</a:t>
            </a:r>
            <a:endParaRPr sz="2400">
              <a:solidFill>
                <a:srgbClr val="6F8D8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59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These clusters represent the backbone of your data card.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Cluster can have anywhere between 1 and 10 AIJs.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Use this slide to</a:t>
            </a: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cluster ideas from the previous slide. Consolidate similar ideas and agree on the best phrasing.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9" name="Google Shape;429;p59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Checklist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435" name="Google Shape;435;p60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A clear understanding of AIJs and how to frame them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Explored the AIJs of all your agents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Agreed upon a set of AIJs to include in your Data Card and measure over time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6" name="Google Shape;436;p60"/>
          <p:cNvSpPr/>
          <p:nvPr/>
        </p:nvSpPr>
        <p:spPr>
          <a:xfrm>
            <a:off x="915975" y="3636067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37" name="Google Shape;437;p60"/>
          <p:cNvSpPr/>
          <p:nvPr/>
        </p:nvSpPr>
        <p:spPr>
          <a:xfrm>
            <a:off x="915975" y="4710009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38" name="Google Shape;438;p60"/>
          <p:cNvSpPr/>
          <p:nvPr/>
        </p:nvSpPr>
        <p:spPr>
          <a:xfrm>
            <a:off x="915975" y="5860150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1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55434" r="25530" t="0"/>
          <a:stretch/>
        </p:blipFill>
        <p:spPr>
          <a:xfrm>
            <a:off x="76200" y="0"/>
            <a:ext cx="3481248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your</a:t>
            </a:r>
            <a:br>
              <a:rPr lang="en"/>
            </a:br>
            <a:r>
              <a:rPr lang="en"/>
              <a:t>Agent Information Journeys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3807700" cy="5092225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 basic activity for teams to articulate measurable Information Journeys to create content for Data Card(s).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 your Data Card like a product and define the most important information that it must successfully convey.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Learn about what constitutes an Agent Information Journey. Brainstorm, share, and agree upon the top Agent Information Journeys that your Data Card should embody.</a:t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initial, prioritized list of AIJs to include in your Data Card template.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Basic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idx="4294967295" type="title"/>
          </p:nvPr>
        </p:nvSpPr>
        <p:spPr>
          <a:xfrm>
            <a:off x="685800" y="833750"/>
            <a:ext cx="8376000" cy="53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800">
                <a:highlight>
                  <a:srgbClr val="FFE9F5"/>
                </a:highlight>
              </a:rPr>
              <a:t>An Agent Information Journey (AIJ)</a:t>
            </a:r>
            <a:r>
              <a:rPr lang="en" sz="4800">
                <a:solidFill>
                  <a:schemeClr val="accent1"/>
                </a:solidFill>
              </a:rPr>
              <a:t> </a:t>
            </a:r>
            <a:r>
              <a:rPr lang="en" sz="4800">
                <a:solidFill>
                  <a:schemeClr val="lt2"/>
                </a:solidFill>
              </a:rPr>
              <a:t>is the combination of what an agent needs to know about a dataset to make a decision, and questions asked to arrive at an understanding of the dataset for that decision.</a:t>
            </a:r>
            <a:endParaRPr sz="4800">
              <a:solidFill>
                <a:schemeClr val="lt2"/>
              </a:solidFill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642" y="0"/>
            <a:ext cx="4708127" cy="4708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8800" y="3481649"/>
            <a:ext cx="8988626" cy="53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685800" y="679700"/>
            <a:ext cx="16916400" cy="869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As a(n) </a:t>
            </a:r>
            <a:r>
              <a:rPr lang="en" sz="3600" u="sng">
                <a:solidFill>
                  <a:srgbClr val="19BA9B"/>
                </a:solidFill>
              </a:rPr>
              <a:t>ML engineer</a:t>
            </a:r>
            <a:r>
              <a:rPr lang="en" sz="3600">
                <a:solidFill>
                  <a:schemeClr val="dk2"/>
                </a:solidFill>
              </a:rPr>
              <a:t>, I want to know </a:t>
            </a:r>
            <a:br>
              <a:rPr lang="en" sz="3600">
                <a:solidFill>
                  <a:schemeClr val="dk2"/>
                </a:solidFill>
              </a:rPr>
            </a:br>
            <a:r>
              <a:rPr lang="en" sz="3600" u="sng">
                <a:solidFill>
                  <a:srgbClr val="56B900"/>
                </a:solidFill>
              </a:rPr>
              <a:t>about the source of the dataset</a:t>
            </a:r>
            <a:r>
              <a:rPr lang="en" sz="3600">
                <a:solidFill>
                  <a:schemeClr val="dk2"/>
                </a:solidFill>
              </a:rPr>
              <a:t>, so I ask…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who owns the dataset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how was it collected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lang="en" sz="3600">
                <a:solidFill>
                  <a:schemeClr val="accent5"/>
                </a:solidFill>
              </a:rPr>
              <a:t>… when was the data collected?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what are the upstream sources of individual features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how was the data sampled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lang="en" sz="3600">
                <a:solidFill>
                  <a:srgbClr val="FF6554"/>
                </a:solidFill>
              </a:rPr>
              <a:t>… what were the inclusion and exclusion criteria?</a:t>
            </a:r>
            <a:endParaRPr sz="3600">
              <a:solidFill>
                <a:srgbClr val="FF6554"/>
              </a:solidFill>
            </a:endParaRPr>
          </a:p>
        </p:txBody>
      </p:sp>
      <p:sp>
        <p:nvSpPr>
          <p:cNvPr id="328" name="Google Shape;328;p50"/>
          <p:cNvSpPr txBox="1"/>
          <p:nvPr/>
        </p:nvSpPr>
        <p:spPr>
          <a:xfrm>
            <a:off x="686675" y="914400"/>
            <a:ext cx="116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</a:t>
            </a:r>
            <a:r>
              <a:rPr lang="en" sz="22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gent</a:t>
            </a:r>
            <a:endParaRPr sz="2200">
              <a:solidFill>
                <a:srgbClr val="19BA9B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11098525" y="1791775"/>
            <a:ext cx="259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6B900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Information needed to make decision</a:t>
            </a:r>
            <a:endParaRPr sz="2200">
              <a:solidFill>
                <a:srgbClr val="56B900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0" name="Google Shape;330;p50"/>
          <p:cNvSpPr txBox="1"/>
          <p:nvPr/>
        </p:nvSpPr>
        <p:spPr>
          <a:xfrm>
            <a:off x="13723625" y="7089850"/>
            <a:ext cx="387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Questions that establish </a:t>
            </a:r>
            <a:br>
              <a:rPr lang="en" sz="22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</a:br>
            <a:r>
              <a:rPr lang="en" sz="22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 understanding about </a:t>
            </a:r>
            <a:br>
              <a:rPr lang="en" sz="22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</a:br>
            <a:r>
              <a:rPr lang="en" sz="2200">
                <a:solidFill>
                  <a:srgbClr val="6F8D8E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the source of the dataset.</a:t>
            </a:r>
            <a:endParaRPr sz="2200">
              <a:solidFill>
                <a:srgbClr val="6F8D8E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31" name="Google Shape;331;p50"/>
          <p:cNvSpPr/>
          <p:nvPr/>
        </p:nvSpPr>
        <p:spPr>
          <a:xfrm rot="5400000">
            <a:off x="1871625" y="1155825"/>
            <a:ext cx="958200" cy="922200"/>
          </a:xfrm>
          <a:prstGeom prst="bentArrow">
            <a:avLst>
              <a:gd fmla="val 4481" name="adj1"/>
              <a:gd fmla="val 9370" name="adj2"/>
              <a:gd fmla="val 15370" name="adj3"/>
              <a:gd fmla="val 69402" name="adj4"/>
            </a:avLst>
          </a:prstGeom>
          <a:solidFill>
            <a:srgbClr val="19BA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 rot="10800000">
            <a:off x="7139600" y="3034825"/>
            <a:ext cx="4385100" cy="922200"/>
          </a:xfrm>
          <a:prstGeom prst="uturnArrow">
            <a:avLst>
              <a:gd fmla="val 4400" name="adj1"/>
              <a:gd fmla="val 13862" name="adj2"/>
              <a:gd fmla="val 20960" name="adj3"/>
              <a:gd fmla="val 43750" name="adj4"/>
              <a:gd fmla="val 65284" name="adj5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/>
          <p:nvPr/>
        </p:nvSpPr>
        <p:spPr>
          <a:xfrm flipH="1">
            <a:off x="13856126" y="5609479"/>
            <a:ext cx="1983900" cy="1416300"/>
          </a:xfrm>
          <a:prstGeom prst="bentArrow">
            <a:avLst>
              <a:gd fmla="val 4481" name="adj1"/>
              <a:gd fmla="val 9370" name="adj2"/>
              <a:gd fmla="val 12033" name="adj3"/>
              <a:gd fmla="val 69402" name="adj4"/>
            </a:avLst>
          </a:prstGeom>
          <a:solidFill>
            <a:srgbClr val="FF65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0"/>
          <p:cNvSpPr/>
          <p:nvPr/>
        </p:nvSpPr>
        <p:spPr>
          <a:xfrm>
            <a:off x="13543626" y="4109425"/>
            <a:ext cx="180000" cy="4180800"/>
          </a:xfrm>
          <a:prstGeom prst="rect">
            <a:avLst/>
          </a:prstGeom>
          <a:solidFill>
            <a:srgbClr val="FFE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0"/>
          <p:cNvSpPr/>
          <p:nvPr/>
        </p:nvSpPr>
        <p:spPr>
          <a:xfrm rot="-5400000">
            <a:off x="13192026" y="3937825"/>
            <a:ext cx="180000" cy="523200"/>
          </a:xfrm>
          <a:prstGeom prst="rect">
            <a:avLst/>
          </a:prstGeom>
          <a:solidFill>
            <a:srgbClr val="FFE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0"/>
          <p:cNvSpPr/>
          <p:nvPr/>
        </p:nvSpPr>
        <p:spPr>
          <a:xfrm rot="-5400000">
            <a:off x="13192026" y="7938625"/>
            <a:ext cx="180000" cy="523200"/>
          </a:xfrm>
          <a:prstGeom prst="rect">
            <a:avLst/>
          </a:prstGeom>
          <a:solidFill>
            <a:srgbClr val="FFE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/>
          <p:nvPr/>
        </p:nvSpPr>
        <p:spPr>
          <a:xfrm>
            <a:off x="6400800" y="1920759"/>
            <a:ext cx="5504700" cy="621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6B900"/>
                </a:solidFill>
                <a:latin typeface="Inter Medium"/>
                <a:ea typeface="Inter Medium"/>
                <a:cs typeface="Inter Medium"/>
                <a:sym typeface="Inter Medium"/>
              </a:rPr>
              <a:t>Lens</a:t>
            </a:r>
            <a:endParaRPr sz="3200">
              <a:solidFill>
                <a:srgbClr val="56B9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Statements</a:t>
            </a:r>
            <a:r>
              <a:rPr lang="en"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articulating what they want to learn from Data Card(s).</a:t>
            </a:r>
            <a:endParaRPr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2200">
                <a:solidFill>
                  <a:schemeClr val="lt2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" sz="2200">
                <a:solidFill>
                  <a:schemeClr val="lt2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Think about: </a:t>
            </a:r>
            <a:b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Information needed to complete tasks and make decisions about the dataset and its use.</a:t>
            </a:r>
            <a:endParaRPr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51"/>
          <p:cNvSpPr/>
          <p:nvPr/>
        </p:nvSpPr>
        <p:spPr>
          <a:xfrm>
            <a:off x="685800" y="1920759"/>
            <a:ext cx="5504700" cy="621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9BA9B"/>
                </a:solidFill>
                <a:latin typeface="Inter Medium"/>
                <a:ea typeface="Inter Medium"/>
                <a:cs typeface="Inter Medium"/>
                <a:sym typeface="Inter Medium"/>
              </a:rPr>
              <a:t>Perspective</a:t>
            </a:r>
            <a:endParaRPr sz="3200">
              <a:solidFill>
                <a:srgbClr val="19BA9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Individuals reading </a:t>
            </a:r>
            <a:br>
              <a:rPr lang="en"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Data Card(s)</a:t>
            </a:r>
            <a:endParaRPr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Think about</a:t>
            </a:r>
            <a:r>
              <a:rPr lang="en" sz="2200">
                <a:solidFill>
                  <a:schemeClr val="lt2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: </a:t>
            </a:r>
            <a:b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oles, agendas, foundations, and frameworks in domains.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4253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12097500" y="1920759"/>
            <a:ext cx="5504700" cy="621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6554"/>
                </a:solidFill>
                <a:latin typeface="Inter Medium"/>
                <a:ea typeface="Inter Medium"/>
                <a:cs typeface="Inter Medium"/>
                <a:sym typeface="Inter Medium"/>
              </a:rPr>
              <a:t>Scope</a:t>
            </a:r>
            <a:endParaRPr sz="3200">
              <a:solidFill>
                <a:srgbClr val="56B9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Follow-up questions that get readers closer to the Lens.</a:t>
            </a:r>
            <a:endParaRPr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lt2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Think about: </a:t>
            </a:r>
            <a:b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Probing specifics about a dataset from multiple angles, such as a root cause analysis.</a:t>
            </a:r>
            <a:endParaRPr sz="2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51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Information Journeys =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685800" y="679700"/>
            <a:ext cx="16916400" cy="86928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As a(n) </a:t>
            </a:r>
            <a:r>
              <a:rPr lang="en" sz="3600" u="sng">
                <a:solidFill>
                  <a:srgbClr val="19BA9B"/>
                </a:solidFill>
              </a:rPr>
              <a:t>ML engineer</a:t>
            </a:r>
            <a:r>
              <a:rPr lang="en" sz="3600">
                <a:solidFill>
                  <a:schemeClr val="dk2"/>
                </a:solidFill>
              </a:rPr>
              <a:t>, I want to know </a:t>
            </a:r>
            <a:br>
              <a:rPr lang="en" sz="3600">
                <a:solidFill>
                  <a:schemeClr val="dk2"/>
                </a:solidFill>
              </a:rPr>
            </a:br>
            <a:r>
              <a:rPr lang="en" sz="3600" u="sng">
                <a:solidFill>
                  <a:srgbClr val="56B900"/>
                </a:solidFill>
              </a:rPr>
              <a:t>about the source of the dataset</a:t>
            </a:r>
            <a:r>
              <a:rPr lang="en" sz="3600">
                <a:solidFill>
                  <a:schemeClr val="dk2"/>
                </a:solidFill>
              </a:rPr>
              <a:t>, so I ask…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who owns the dataset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how was it collected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lang="en" sz="3600">
                <a:solidFill>
                  <a:schemeClr val="accent5"/>
                </a:solidFill>
              </a:rPr>
              <a:t>… when was the data collected?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what are the upstream sources of individual features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how was the data sampled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lang="en" sz="3600">
                <a:solidFill>
                  <a:srgbClr val="FF6554"/>
                </a:solidFill>
              </a:rPr>
              <a:t>… what were the inclusion and exclusion criteria?</a:t>
            </a:r>
            <a:endParaRPr sz="3600">
              <a:solidFill>
                <a:srgbClr val="FF6554"/>
              </a:solidFill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13685825" y="3880825"/>
            <a:ext cx="180000" cy="4180800"/>
          </a:xfrm>
          <a:prstGeom prst="rect">
            <a:avLst/>
          </a:prstGeom>
          <a:solidFill>
            <a:srgbClr val="FFE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2"/>
          <p:cNvSpPr/>
          <p:nvPr/>
        </p:nvSpPr>
        <p:spPr>
          <a:xfrm rot="-5400000">
            <a:off x="13334225" y="3709225"/>
            <a:ext cx="180000" cy="523200"/>
          </a:xfrm>
          <a:prstGeom prst="rect">
            <a:avLst/>
          </a:prstGeom>
          <a:solidFill>
            <a:srgbClr val="FFE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2"/>
          <p:cNvSpPr/>
          <p:nvPr/>
        </p:nvSpPr>
        <p:spPr>
          <a:xfrm rot="-5400000">
            <a:off x="13334225" y="7710025"/>
            <a:ext cx="180000" cy="523200"/>
          </a:xfrm>
          <a:prstGeom prst="rect">
            <a:avLst/>
          </a:prstGeom>
          <a:solidFill>
            <a:srgbClr val="FFE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13685825" y="1752600"/>
            <a:ext cx="180000" cy="1667400"/>
          </a:xfrm>
          <a:prstGeom prst="rect">
            <a:avLst/>
          </a:prstGeom>
          <a:solidFill>
            <a:srgbClr val="EDFF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2"/>
          <p:cNvSpPr/>
          <p:nvPr/>
        </p:nvSpPr>
        <p:spPr>
          <a:xfrm rot="-5400000">
            <a:off x="13334225" y="1581000"/>
            <a:ext cx="180000" cy="523200"/>
          </a:xfrm>
          <a:prstGeom prst="rect">
            <a:avLst/>
          </a:prstGeom>
          <a:solidFill>
            <a:srgbClr val="EDFF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2"/>
          <p:cNvSpPr/>
          <p:nvPr/>
        </p:nvSpPr>
        <p:spPr>
          <a:xfrm rot="-5400000">
            <a:off x="13334225" y="3068275"/>
            <a:ext cx="180000" cy="523200"/>
          </a:xfrm>
          <a:prstGeom prst="rect">
            <a:avLst/>
          </a:prstGeom>
          <a:solidFill>
            <a:srgbClr val="EDFF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2"/>
          <p:cNvSpPr/>
          <p:nvPr/>
        </p:nvSpPr>
        <p:spPr>
          <a:xfrm rot="-5400000">
            <a:off x="3816875" y="-26825"/>
            <a:ext cx="180000" cy="2948400"/>
          </a:xfrm>
          <a:prstGeom prst="rect">
            <a:avLst/>
          </a:prstGeom>
          <a:solidFill>
            <a:srgbClr val="DFF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2"/>
          <p:cNvSpPr/>
          <p:nvPr/>
        </p:nvSpPr>
        <p:spPr>
          <a:xfrm rot="10800000">
            <a:off x="2432675" y="1537325"/>
            <a:ext cx="180000" cy="312900"/>
          </a:xfrm>
          <a:prstGeom prst="rect">
            <a:avLst/>
          </a:prstGeom>
          <a:solidFill>
            <a:srgbClr val="DFF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/>
          <p:nvPr/>
        </p:nvSpPr>
        <p:spPr>
          <a:xfrm rot="10800000">
            <a:off x="5201075" y="1537325"/>
            <a:ext cx="180000" cy="312900"/>
          </a:xfrm>
          <a:prstGeom prst="rect">
            <a:avLst/>
          </a:prstGeom>
          <a:solidFill>
            <a:srgbClr val="DFF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2"/>
          <p:cNvSpPr/>
          <p:nvPr/>
        </p:nvSpPr>
        <p:spPr>
          <a:xfrm>
            <a:off x="2387933" y="541572"/>
            <a:ext cx="3000000" cy="650100"/>
          </a:xfrm>
          <a:prstGeom prst="roundRect">
            <a:avLst>
              <a:gd fmla="val 16667" name="adj"/>
            </a:avLst>
          </a:prstGeom>
          <a:solidFill>
            <a:srgbClr val="E0FFF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perspective</a:t>
            </a:r>
            <a:endParaRPr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60" name="Google Shape;360;p52"/>
          <p:cNvSpPr/>
          <p:nvPr/>
        </p:nvSpPr>
        <p:spPr>
          <a:xfrm>
            <a:off x="13999275" y="2188808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EFFFD3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00933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lens</a:t>
            </a:r>
            <a:r>
              <a:rPr lang="en" sz="2800">
                <a:solidFill>
                  <a:srgbClr val="4253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13999265" y="5646169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FFEBE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scopes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685800" y="679700"/>
            <a:ext cx="16916400" cy="86928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As </a:t>
            </a:r>
            <a:r>
              <a:rPr lang="en" sz="3600">
                <a:solidFill>
                  <a:schemeClr val="dk2"/>
                </a:solidFill>
              </a:rPr>
              <a:t>a(n)</a:t>
            </a:r>
            <a:r>
              <a:rPr lang="en" sz="3600">
                <a:solidFill>
                  <a:schemeClr val="dk2"/>
                </a:solidFill>
              </a:rPr>
              <a:t> </a:t>
            </a:r>
            <a:r>
              <a:rPr lang="en" sz="3600" u="sng">
                <a:solidFill>
                  <a:srgbClr val="19BA9B"/>
                </a:solidFill>
              </a:rPr>
              <a:t>ML </a:t>
            </a:r>
            <a:r>
              <a:rPr lang="en" sz="3600" u="sng">
                <a:solidFill>
                  <a:srgbClr val="19BA9B"/>
                </a:solidFill>
              </a:rPr>
              <a:t>engineer</a:t>
            </a:r>
            <a:r>
              <a:rPr lang="en" sz="3600">
                <a:solidFill>
                  <a:schemeClr val="dk2"/>
                </a:solidFill>
              </a:rPr>
              <a:t>, </a:t>
            </a:r>
            <a:br>
              <a:rPr lang="en" sz="3600">
                <a:solidFill>
                  <a:schemeClr val="dk2"/>
                </a:solidFill>
              </a:rPr>
            </a:br>
            <a:r>
              <a:rPr lang="en" sz="3600">
                <a:solidFill>
                  <a:schemeClr val="dk2"/>
                </a:solidFill>
              </a:rPr>
              <a:t>I want to know </a:t>
            </a:r>
            <a:r>
              <a:rPr lang="en" sz="3600" u="sng">
                <a:solidFill>
                  <a:srgbClr val="56B900"/>
                </a:solidFill>
              </a:rPr>
              <a:t>the source of the dataset</a:t>
            </a:r>
            <a:r>
              <a:rPr lang="en" sz="3600">
                <a:solidFill>
                  <a:schemeClr val="dk2"/>
                </a:solidFill>
              </a:rPr>
              <a:t>, so I ask…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who owns the dataset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how was it collected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lang="en" sz="3600">
                <a:solidFill>
                  <a:schemeClr val="accent5"/>
                </a:solidFill>
              </a:rPr>
              <a:t>… when was the data collected?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what are the upstream sources of individual features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b="0" lang="en" sz="3600">
                <a:solidFill>
                  <a:srgbClr val="FF6554"/>
                </a:solidFill>
              </a:rPr>
              <a:t>… </a:t>
            </a:r>
            <a:r>
              <a:rPr lang="en" sz="3600">
                <a:solidFill>
                  <a:srgbClr val="FF6554"/>
                </a:solidFill>
              </a:rPr>
              <a:t>how was the data sampled</a:t>
            </a:r>
            <a:r>
              <a:rPr b="0" lang="en" sz="3600">
                <a:solidFill>
                  <a:srgbClr val="FF6554"/>
                </a:solidFill>
              </a:rPr>
              <a:t>?</a:t>
            </a:r>
            <a:br>
              <a:rPr lang="en" sz="3600">
                <a:solidFill>
                  <a:srgbClr val="FF6554"/>
                </a:solidFill>
              </a:rPr>
            </a:br>
            <a:r>
              <a:rPr lang="en" sz="3600">
                <a:solidFill>
                  <a:srgbClr val="FF6554"/>
                </a:solidFill>
              </a:rPr>
              <a:t>… what were the </a:t>
            </a:r>
            <a:r>
              <a:rPr lang="en" sz="3600">
                <a:solidFill>
                  <a:srgbClr val="FF6554"/>
                </a:solidFill>
              </a:rPr>
              <a:t>inclusion</a:t>
            </a:r>
            <a:r>
              <a:rPr lang="en" sz="3600">
                <a:solidFill>
                  <a:srgbClr val="FF6554"/>
                </a:solidFill>
              </a:rPr>
              <a:t> and exclusion criteria?</a:t>
            </a:r>
            <a:endParaRPr sz="3600">
              <a:solidFill>
                <a:srgbClr val="FF6554"/>
              </a:solidFill>
            </a:endParaRPr>
          </a:p>
        </p:txBody>
      </p:sp>
      <p:sp>
        <p:nvSpPr>
          <p:cNvPr id="367" name="Google Shape;367;p53"/>
          <p:cNvSpPr/>
          <p:nvPr/>
        </p:nvSpPr>
        <p:spPr>
          <a:xfrm>
            <a:off x="8907440" y="1902608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EFFFD3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00933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lens</a:t>
            </a:r>
            <a:r>
              <a:rPr lang="en" sz="2800">
                <a:solidFill>
                  <a:srgbClr val="4253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68" name="Google Shape;368;p53"/>
          <p:cNvSpPr/>
          <p:nvPr/>
        </p:nvSpPr>
        <p:spPr>
          <a:xfrm>
            <a:off x="12097490" y="7116694"/>
            <a:ext cx="2161500" cy="650100"/>
          </a:xfrm>
          <a:prstGeom prst="roundRect">
            <a:avLst>
              <a:gd fmla="val 16667" name="adj"/>
            </a:avLst>
          </a:prstGeom>
          <a:solidFill>
            <a:srgbClr val="FFEBE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FF6554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scopes</a:t>
            </a: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</a:t>
            </a:r>
            <a:endParaRPr sz="280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69" name="Google Shape;369;p53"/>
          <p:cNvSpPr/>
          <p:nvPr/>
        </p:nvSpPr>
        <p:spPr>
          <a:xfrm>
            <a:off x="2979175" y="1176289"/>
            <a:ext cx="3000000" cy="650100"/>
          </a:xfrm>
          <a:prstGeom prst="roundRect">
            <a:avLst>
              <a:gd fmla="val 16667" name="adj"/>
            </a:avLst>
          </a:prstGeom>
          <a:solidFill>
            <a:srgbClr val="E0FFF9"/>
          </a:solidFill>
          <a:ln>
            <a:noFill/>
          </a:ln>
          <a:effectLst>
            <a:outerShdw rotWithShape="0" algn="bl" dir="2760000" dist="95250">
              <a:srgbClr val="CDDC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rgbClr val="19BA9B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perspective</a:t>
            </a:r>
            <a:endParaRPr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70" name="Google Shape;370;p53"/>
          <p:cNvSpPr/>
          <p:nvPr/>
        </p:nvSpPr>
        <p:spPr>
          <a:xfrm>
            <a:off x="14092025" y="0"/>
            <a:ext cx="1953600" cy="1212450"/>
          </a:xfrm>
          <a:prstGeom prst="flowChartOffpageConnector">
            <a:avLst/>
          </a:prstGeom>
          <a:solidFill>
            <a:srgbClr val="F439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Rubik"/>
                <a:ea typeface="Rubik"/>
                <a:cs typeface="Rubik"/>
                <a:sym typeface="Rubik"/>
              </a:rPr>
              <a:t>EXAMPLE</a:t>
            </a:r>
            <a:endParaRPr b="1" sz="2200">
              <a:solidFill>
                <a:srgbClr val="F1F7F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